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Fira Sans Extra Condensed" panose="020B0503050000020004" pitchFamily="34" charset="0"/>
      <p:regular r:id="rId15"/>
      <p:bold r:id="rId16"/>
      <p:italic r:id="rId17"/>
      <p:boldItalic r:id="rId18"/>
    </p:embeddedFont>
    <p:embeddedFont>
      <p:font typeface="Fira Sans Condensed SemiBold" panose="020B0603050000020004" pitchFamily="34" charset="0"/>
      <p:bold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FFEBF7"/>
    <a:srgbClr val="2E001C"/>
    <a:srgbClr val="400023"/>
    <a:srgbClr val="2E307C"/>
    <a:srgbClr val="BEDCA0"/>
    <a:srgbClr val="EBF5F0"/>
    <a:srgbClr val="76DDA6"/>
    <a:srgbClr val="144CA9"/>
    <a:srgbClr val="6C1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768" y="72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719"/>
            <a:ext cx="10160000" cy="1610360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3936" y="2209429"/>
            <a:ext cx="5452375" cy="16432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8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380234"/>
            <a:ext cx="10160000" cy="344332"/>
          </a:xfrm>
          <a:prstGeom prst="rect">
            <a:avLst/>
          </a:prstGeom>
          <a:solidFill>
            <a:srgbClr val="00407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sz="1556" noProof="0" dirty="0" smtClean="0">
                <a:solidFill>
                  <a:schemeClr val="tx1"/>
                </a:solidFill>
              </a:rPr>
              <a:t>НМК 5</a:t>
            </a:r>
            <a:r>
              <a:rPr lang="en-US" sz="1556" noProof="0" dirty="0" smtClean="0">
                <a:solidFill>
                  <a:schemeClr val="tx1"/>
                </a:solidFill>
              </a:rPr>
              <a:t> </a:t>
            </a:r>
            <a:r>
              <a:rPr lang="ru-RU" sz="1556" noProof="0" dirty="0" smtClean="0">
                <a:solidFill>
                  <a:schemeClr val="tx1"/>
                </a:solidFill>
              </a:rPr>
              <a:t> </a:t>
            </a:r>
            <a:r>
              <a:rPr lang="en-US" sz="1560" dirty="0" smtClean="0">
                <a:solidFill>
                  <a:schemeClr val="tx1"/>
                </a:solidFill>
              </a:rPr>
              <a:t>●</a:t>
            </a:r>
            <a:r>
              <a:rPr lang="en-US" sz="1556" noProof="0" dirty="0" smtClean="0">
                <a:solidFill>
                  <a:schemeClr val="tx1"/>
                </a:solidFill>
              </a:rPr>
              <a:t>  </a:t>
            </a:r>
            <a:r>
              <a:rPr lang="ru-RU" sz="1556" noProof="0" dirty="0" smtClean="0">
                <a:solidFill>
                  <a:schemeClr val="tx1"/>
                </a:solidFill>
              </a:rPr>
              <a:t>3 – 4 марта 2023 г, Санкт-Петербург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503936" y="265213"/>
            <a:ext cx="5452375" cy="1944216"/>
          </a:xfrm>
          <a:noFill/>
        </p:spPr>
        <p:txBody>
          <a:bodyPr anchor="ctr" anchorCtr="0">
            <a:normAutofit/>
          </a:bodyPr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4" y="841276"/>
            <a:ext cx="2127717" cy="3438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1" y="289510"/>
            <a:ext cx="3855545" cy="4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889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tx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3673"/>
            <a:ext cx="10160000" cy="54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5" y="907520"/>
            <a:ext cx="9602611" cy="44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09434"/>
            <a:ext cx="903536" cy="14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1015950" rtl="0" eaLnBrk="1" latinLnBrk="0" hangingPunct="1">
        <a:lnSpc>
          <a:spcPct val="90000"/>
        </a:lnSpc>
        <a:spcBef>
          <a:spcPct val="0"/>
        </a:spcBef>
        <a:buNone/>
        <a:defRPr sz="3889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17483" indent="-317483" algn="l" defTabSz="1015950" rtl="0" eaLnBrk="1" latinLnBrk="0" hangingPunct="1">
        <a:lnSpc>
          <a:spcPct val="90000"/>
        </a:lnSpc>
        <a:spcBef>
          <a:spcPts val="1111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825458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778" kern="1200">
          <a:solidFill>
            <a:schemeClr val="bg1"/>
          </a:solidFill>
          <a:latin typeface="+mn-lt"/>
          <a:ea typeface="+mn-ea"/>
          <a:cs typeface="+mn-cs"/>
        </a:defRPr>
      </a:lvl2pPr>
      <a:lvl3pPr marL="1333433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556" kern="1200">
          <a:solidFill>
            <a:schemeClr val="bg1"/>
          </a:solidFill>
          <a:latin typeface="+mn-lt"/>
          <a:ea typeface="+mn-ea"/>
          <a:cs typeface="+mn-cs"/>
        </a:defRPr>
      </a:lvl3pPr>
      <a:lvl4pPr marL="1714415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4pPr>
      <a:lvl5pPr marL="2222389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1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SUBTITLE</a:t>
            </a:r>
            <a:r>
              <a:rPr lang="ru-RU" b="0" dirty="0" smtClean="0"/>
              <a:t>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err="1"/>
              <a:t>Fira</a:t>
            </a:r>
            <a:r>
              <a:rPr lang="en-US" b="0" dirty="0"/>
              <a:t> Sans Extra Condensed </a:t>
            </a:r>
            <a:r>
              <a:rPr lang="en-US" b="0" dirty="0" smtClean="0"/>
              <a:t>2</a:t>
            </a:r>
            <a:r>
              <a:rPr lang="ru-RU" b="0" dirty="0" smtClean="0"/>
              <a:t>8</a:t>
            </a:r>
            <a:r>
              <a:rPr lang="en-US" b="0" dirty="0" smtClean="0"/>
              <a:t> </a:t>
            </a:r>
            <a:r>
              <a:rPr lang="en-US" b="0" dirty="0" err="1" smtClean="0"/>
              <a:t>pt</a:t>
            </a:r>
            <a:endParaRPr lang="ru-RU" b="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err="1"/>
              <a:t>Fira</a:t>
            </a:r>
            <a:r>
              <a:rPr lang="en-US" dirty="0"/>
              <a:t> Sans Condensed </a:t>
            </a:r>
            <a:r>
              <a:rPr lang="en-US" dirty="0" err="1" smtClean="0"/>
              <a:t>SemiBold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ru-RU" dirty="0" smtClean="0"/>
              <a:t>8</a:t>
            </a:r>
            <a:r>
              <a:rPr lang="en-US" dirty="0" smtClean="0"/>
              <a:t>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32940" y="5291"/>
            <a:ext cx="9616724" cy="55827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81006400"/>
              </p:ext>
            </p:extLst>
          </p:nvPr>
        </p:nvGraphicFramePr>
        <p:xfrm>
          <a:off x="1603125" y="1369236"/>
          <a:ext cx="8401707" cy="411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PHOTOS &amp; BULLETED TEXT</a:t>
            </a:r>
            <a:endParaRPr lang="en-US" altLang="ru-RU" dirty="0"/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96" y="945754"/>
            <a:ext cx="4427361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926" y="937287"/>
            <a:ext cx="2032001" cy="21784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83656" y="3498455"/>
            <a:ext cx="2722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3926" y="3498455"/>
            <a:ext cx="2032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TITLE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Text on the slide.</a:t>
            </a:r>
          </a:p>
          <a:p>
            <a:endParaRPr lang="en-US" dirty="0" smtClean="0"/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Grant/Research Support</a:t>
            </a:r>
          </a:p>
          <a:p>
            <a:pPr lvl="1"/>
            <a:r>
              <a:rPr lang="en-US" dirty="0" smtClean="0"/>
              <a:t>Consulting Fees/Honoraria</a:t>
            </a:r>
          </a:p>
          <a:p>
            <a:pPr lvl="2"/>
            <a:r>
              <a:rPr lang="en-US" dirty="0" smtClean="0"/>
              <a:t>Major Stock Shareholder/Equity</a:t>
            </a:r>
          </a:p>
          <a:p>
            <a:pPr lvl="3"/>
            <a:r>
              <a:rPr lang="en-US" dirty="0" smtClean="0"/>
              <a:t>Royalty Income</a:t>
            </a:r>
          </a:p>
          <a:p>
            <a:pPr lvl="4"/>
            <a:r>
              <a:rPr lang="en-US" dirty="0" smtClean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603658"/>
          </a:xfrm>
        </p:spPr>
        <p:txBody>
          <a:bodyPr/>
          <a:lstStyle/>
          <a:p>
            <a:r>
              <a:rPr lang="en-US" dirty="0" smtClean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911648" y="4057633"/>
            <a:ext cx="7969651" cy="1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83" y="3488633"/>
            <a:ext cx="9602609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78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78686" y="2093520"/>
            <a:ext cx="9602609" cy="13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78692" y="1560358"/>
            <a:ext cx="9602611" cy="48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778" b="1" dirty="0">
                <a:solidFill>
                  <a:schemeClr val="accent1">
                    <a:lumMod val="75000"/>
                  </a:schemeClr>
                </a:solidFill>
              </a:rPr>
              <a:t>AFFILIATION/FINANCIAL RELATIONSHIP</a:t>
            </a:r>
            <a:endParaRPr lang="ru-RU" sz="2778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12813"/>
            <a:ext cx="9602611" cy="43929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78695" y="926029"/>
            <a:ext cx="9602611" cy="2435527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TEXT SLIDE – TITLES</a:t>
            </a:r>
            <a:endParaRPr lang="en-US" alt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78695" y="985292"/>
            <a:ext cx="9602611" cy="4320481"/>
          </a:xfrm>
        </p:spPr>
        <p:txBody>
          <a:bodyPr/>
          <a:lstStyle/>
          <a:p>
            <a:r>
              <a:rPr lang="en-US" altLang="ru-RU" dirty="0" smtClean="0">
                <a:solidFill>
                  <a:schemeClr val="accent3"/>
                </a:solidFill>
              </a:rPr>
              <a:t>Green</a:t>
            </a:r>
            <a:r>
              <a:rPr lang="en-US" altLang="ru-RU" dirty="0" smtClean="0"/>
              <a:t> text can be used as a highlight color</a:t>
            </a:r>
          </a:p>
          <a:p>
            <a:pPr lvl="1"/>
            <a:r>
              <a:rPr lang="en-US" altLang="ru-RU" dirty="0" smtClean="0"/>
              <a:t>No text shadows on any text</a:t>
            </a:r>
          </a:p>
          <a:p>
            <a:r>
              <a:rPr lang="en-US" altLang="ru-RU" i="1" dirty="0" smtClean="0"/>
              <a:t>Italics</a:t>
            </a:r>
            <a:r>
              <a:rPr lang="en-US" altLang="ru-RU" dirty="0" smtClean="0"/>
              <a:t> are better to emphasize words rather than underline</a:t>
            </a:r>
          </a:p>
          <a:p>
            <a:r>
              <a:rPr lang="en-US" altLang="ru-RU" dirty="0" smtClean="0"/>
              <a:t>Line spacing should be 1 Line with 0.3 before each paragraph</a:t>
            </a:r>
          </a:p>
          <a:p>
            <a:r>
              <a:rPr lang="en-US" altLang="ru-RU" dirty="0" smtClean="0"/>
              <a:t>Set the slide transition to wipe right</a:t>
            </a:r>
          </a:p>
          <a:p>
            <a:r>
              <a:rPr lang="en-US" altLang="ru-RU" dirty="0" smtClean="0"/>
              <a:t>Remove unnecessary animations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COLOR PALETTE</a:t>
            </a:r>
            <a:endParaRPr lang="en-US" altLang="ru-RU" dirty="0"/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 dirty="0" smtClean="0"/>
              <a:t>Use these colors to format all elements in the file including charts, graphic elements and tables</a:t>
            </a:r>
            <a:endParaRPr lang="en-US" alt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522" y="1619672"/>
            <a:ext cx="3842953" cy="37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CHARTS SLIDE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36580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71237929"/>
              </p:ext>
            </p:extLst>
          </p:nvPr>
        </p:nvGraphicFramePr>
        <p:xfrm>
          <a:off x="1551608" y="1437339"/>
          <a:ext cx="8461990" cy="410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TABLE SLIDE</a:t>
            </a:r>
            <a:endParaRPr lang="en-US" altLang="ru-RU" dirty="0"/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60649"/>
              </p:ext>
            </p:extLst>
          </p:nvPr>
        </p:nvGraphicFramePr>
        <p:xfrm>
          <a:off x="278696" y="1577358"/>
          <a:ext cx="9602613" cy="3892908"/>
        </p:xfrm>
        <a:graphic>
          <a:graphicData uri="http://schemas.openxmlformats.org/drawingml/2006/table">
            <a:tbl>
              <a:tblPr/>
              <a:tblGrid>
                <a:gridCol w="401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8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SAMPLE ORG CHART</a:t>
            </a:r>
            <a:endParaRPr lang="pt-BR" altLang="ru-RU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hidden">
          <a:xfrm flipV="1">
            <a:off x="278695" y="1002466"/>
            <a:ext cx="4487333" cy="3151178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 sz="3333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78695" y="1166957"/>
            <a:ext cx="4478514" cy="4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333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sz="3333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78696" y="1719964"/>
            <a:ext cx="4478514" cy="26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667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5877" y="995913"/>
            <a:ext cx="4785431" cy="51051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7408193" y="1506430"/>
            <a:ext cx="1" cy="8171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408194" y="2019787"/>
            <a:ext cx="69687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05071" y="1870325"/>
            <a:ext cx="1776236" cy="27193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167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04696" y="2329244"/>
            <a:ext cx="4776611" cy="29745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7313086" y="2628247"/>
            <a:ext cx="0" cy="2404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27751" y="2868659"/>
            <a:ext cx="268816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8815918" y="2868662"/>
            <a:ext cx="0" cy="95595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127750" y="2868661"/>
            <a:ext cx="10584" cy="1871486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762876" y="3841447"/>
            <a:ext cx="2118431" cy="70769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926542" y="3483843"/>
            <a:ext cx="2402418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076472" y="4759173"/>
            <a:ext cx="2196042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Другая 1">
      <a:dk1>
        <a:srgbClr val="004071"/>
      </a:dk1>
      <a:lt1>
        <a:srgbClr val="FFFFFF"/>
      </a:lt1>
      <a:dk2>
        <a:srgbClr val="000000"/>
      </a:dk2>
      <a:lt2>
        <a:srgbClr val="FFFFFF"/>
      </a:lt2>
      <a:accent1>
        <a:srgbClr val="008CC8"/>
      </a:accent1>
      <a:accent2>
        <a:srgbClr val="FFFF11"/>
      </a:accent2>
      <a:accent3>
        <a:srgbClr val="006934"/>
      </a:accent3>
      <a:accent4>
        <a:srgbClr val="003C6E"/>
      </a:accent4>
      <a:accent5>
        <a:srgbClr val="FFFF11"/>
      </a:accent5>
      <a:accent6>
        <a:srgbClr val="3EC65E"/>
      </a:accent6>
      <a:hlink>
        <a:srgbClr val="3391FB"/>
      </a:hlink>
      <a:folHlink>
        <a:srgbClr val="023A79"/>
      </a:folHlink>
    </a:clrScheme>
    <a:fontScheme name="Fira Sans">
      <a:majorFont>
        <a:latin typeface="Fira Sans Condensed SemiBold"/>
        <a:ea typeface=""/>
        <a:cs typeface=""/>
      </a:majorFont>
      <a:minorFont>
        <a:latin typeface="Fira Sans Extra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4071"/>
        </a:dk1>
        <a:lt1>
          <a:srgbClr val="FFFFFF"/>
        </a:lt1>
        <a:dk2>
          <a:srgbClr val="000000"/>
        </a:dk2>
        <a:lt2>
          <a:srgbClr val="FFFFFF"/>
        </a:lt2>
        <a:accent1>
          <a:srgbClr val="008CC8"/>
        </a:accent1>
        <a:accent2>
          <a:srgbClr val="FFFF11"/>
        </a:accent2>
        <a:accent3>
          <a:srgbClr val="006934"/>
        </a:accent3>
        <a:accent4>
          <a:srgbClr val="003C6E"/>
        </a:accent4>
        <a:accent5>
          <a:srgbClr val="FFFF11"/>
        </a:accent5>
        <a:accent6>
          <a:srgbClr val="3EC65E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428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Fira Sans Extra Condensed</vt:lpstr>
      <vt:lpstr>Fira Sans Condensed SemiBold</vt:lpstr>
      <vt:lpstr>Verdana</vt:lpstr>
      <vt:lpstr>Open Sans</vt:lpstr>
      <vt:lpstr>Calibri</vt:lpstr>
      <vt:lpstr>Arial</vt:lpstr>
      <vt:lpstr>Theme-Color</vt:lpstr>
      <vt:lpstr>TOPIC  Fira Sans Condensed SemiBold 38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158</cp:revision>
  <dcterms:created xsi:type="dcterms:W3CDTF">2018-04-02T14:44:39Z</dcterms:created>
  <dcterms:modified xsi:type="dcterms:W3CDTF">2023-02-13T17:50:03Z</dcterms:modified>
</cp:coreProperties>
</file>